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sldIdLst>
    <p:sldId id="898" r:id="rId4"/>
    <p:sldId id="259" r:id="rId5"/>
    <p:sldId id="260" r:id="rId6"/>
    <p:sldId id="261" r:id="rId7"/>
    <p:sldId id="262" r:id="rId8"/>
    <p:sldId id="755" r:id="rId9"/>
    <p:sldId id="909" r:id="rId10"/>
    <p:sldId id="1162" r:id="rId11"/>
    <p:sldId id="1176" r:id="rId12"/>
    <p:sldId id="1116" r:id="rId13"/>
    <p:sldId id="1141" r:id="rId14"/>
    <p:sldId id="1164" r:id="rId15"/>
    <p:sldId id="1123" r:id="rId16"/>
    <p:sldId id="1165" r:id="rId17"/>
    <p:sldId id="1166" r:id="rId18"/>
    <p:sldId id="1124" r:id="rId19"/>
    <p:sldId id="1168" r:id="rId20"/>
    <p:sldId id="1169" r:id="rId21"/>
    <p:sldId id="1170" r:id="rId22"/>
    <p:sldId id="1167" r:id="rId23"/>
    <p:sldId id="1159" r:id="rId24"/>
    <p:sldId id="1172" r:id="rId25"/>
    <p:sldId id="1173" r:id="rId26"/>
    <p:sldId id="1174" r:id="rId27"/>
    <p:sldId id="1177" r:id="rId28"/>
    <p:sldId id="1178" r:id="rId29"/>
    <p:sldId id="1077" r:id="rId30"/>
    <p:sldId id="1175" r:id="rId31"/>
    <p:sldId id="407" r:id="rId32"/>
    <p:sldId id="417" r:id="rId33"/>
    <p:sldId id="281" r:id="rId34"/>
    <p:sldId id="950" r:id="rId35"/>
    <p:sldId id="276" r:id="rId36"/>
    <p:sldId id="277" r:id="rId37"/>
    <p:sldId id="278" r:id="rId38"/>
    <p:sldId id="1160" r:id="rId39"/>
    <p:sldId id="1179" r:id="rId40"/>
    <p:sldId id="1161" r:id="rId41"/>
    <p:sldId id="1180" r:id="rId42"/>
    <p:sldId id="283" r:id="rId43"/>
    <p:sldId id="284" r:id="rId44"/>
    <p:sldId id="309" r:id="rId45"/>
    <p:sldId id="310" r:id="rId46"/>
    <p:sldId id="961" r:id="rId47"/>
    <p:sldId id="962" r:id="rId48"/>
    <p:sldId id="1181" r:id="rId49"/>
    <p:sldId id="976" r:id="rId50"/>
    <p:sldId id="977" r:id="rId51"/>
    <p:sldId id="978" r:id="rId52"/>
    <p:sldId id="312" r:id="rId53"/>
    <p:sldId id="313" r:id="rId54"/>
    <p:sldId id="31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76" autoAdjust="0"/>
  </p:normalViewPr>
  <p:slideViewPr>
    <p:cSldViewPr>
      <p:cViewPr varScale="1">
        <p:scale>
          <a:sx n="74" d="100"/>
          <a:sy n="74" d="100"/>
        </p:scale>
        <p:origin x="120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10/25/2023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10/25/2023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10/25/2023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10/25/2023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10/25/2023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10/25/2023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25/10/2023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8000" r="-17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43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22643" y="3489017"/>
            <a:ext cx="6934200" cy="1569660"/>
          </a:xfrm>
          <a:prstGeom prst="rect">
            <a:avLst/>
          </a:prstGeom>
        </p:spPr>
        <p:txBody>
          <a:bodyPr wrap="square">
            <a:spAutoFit/>
          </a:bodyPr>
          <a:lstStyle/>
          <a:p>
            <a:pPr algn="ctr"/>
            <a:r>
              <a:rPr lang="fi-FI" sz="48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MEMELIHARA DIRI DARI DOSA</a:t>
            </a:r>
            <a:endParaRPr lang="it-IT" sz="48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endParaRPr>
          </a:p>
        </p:txBody>
      </p:sp>
      <p:sp>
        <p:nvSpPr>
          <p:cNvPr id="3" name="Rectangle 2">
            <a:extLst>
              <a:ext uri="{FF2B5EF4-FFF2-40B4-BE49-F238E27FC236}">
                <a16:creationId xmlns:a16="http://schemas.microsoft.com/office/drawing/2014/main" xmlns="" id="{1BCD6A67-D6C1-BB03-033A-855C22F9F64D}"/>
              </a:ext>
            </a:extLst>
          </p:cNvPr>
          <p:cNvSpPr/>
          <p:nvPr/>
        </p:nvSpPr>
        <p:spPr>
          <a:xfrm>
            <a:off x="-76200" y="57912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12 Rabiul Akhir 1445H</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27 </a:t>
            </a:r>
            <a:r>
              <a:rPr lang="en-US" sz="2400" b="1" dirty="0" err="1">
                <a:solidFill>
                  <a:srgbClr val="FFFF00"/>
                </a:solidFill>
                <a:effectLst>
                  <a:glow rad="139700">
                    <a:schemeClr val="tx1">
                      <a:alpha val="40000"/>
                    </a:schemeClr>
                  </a:glow>
                  <a:outerShdw dist="38100" dir="2700000" algn="tl">
                    <a:srgbClr val="000000">
                      <a:alpha val="94000"/>
                    </a:srgbClr>
                  </a:outerShdw>
                </a:effectLst>
              </a:rPr>
              <a:t>Oktober</a:t>
            </a:r>
            <a:r>
              <a:rPr lang="en-US" sz="2400" b="1" dirty="0">
                <a:solidFill>
                  <a:srgbClr val="FFFF00"/>
                </a:solidFill>
                <a:effectLst>
                  <a:glow rad="139700">
                    <a:schemeClr val="tx1">
                      <a:alpha val="40000"/>
                    </a:schemeClr>
                  </a:glow>
                  <a:outerShdw dist="38100" dir="2700000" algn="tl">
                    <a:srgbClr val="000000">
                      <a:alpha val="94000"/>
                    </a:srgbClr>
                  </a:outerShdw>
                </a:effectLst>
              </a:rPr>
              <a:t>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25000" r="-80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Al-Zalzalah, ayat 8 :</a:t>
            </a:r>
          </a:p>
        </p:txBody>
      </p:sp>
      <p:sp>
        <p:nvSpPr>
          <p:cNvPr id="6" name="Rectangle 5"/>
          <p:cNvSpPr/>
          <p:nvPr/>
        </p:nvSpPr>
        <p:spPr>
          <a:xfrm>
            <a:off x="498337" y="4648200"/>
            <a:ext cx="8147319" cy="1754326"/>
          </a:xfrm>
          <a:prstGeom prst="rect">
            <a:avLst/>
          </a:prstGeom>
        </p:spPr>
        <p:txBody>
          <a:bodyPr wrap="square">
            <a:spAutoFit/>
          </a:bodyPr>
          <a:lstStyle/>
          <a:p>
            <a:pPr algn="just"/>
            <a:r>
              <a:rPr lang="en-US" sz="3600" b="1" dirty="0" err="1">
                <a:ln w="1905"/>
                <a:effectLst>
                  <a:innerShdw blurRad="69850" dist="43180" dir="5400000">
                    <a:srgbClr val="000000">
                      <a:alpha val="65000"/>
                    </a:srgbClr>
                  </a:innerShdw>
                </a:effectLst>
              </a:rPr>
              <a:t>Maksudnya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a:ln w="1905"/>
                <a:solidFill>
                  <a:srgbClr val="C00000"/>
                </a:solidFill>
                <a:effectLst>
                  <a:innerShdw blurRad="69850" dist="43180" dir="5400000">
                    <a:srgbClr val="000000">
                      <a:alpha val="65000"/>
                    </a:srgbClr>
                  </a:innerShdw>
                </a:effectLst>
              </a:rPr>
              <a:t>: Dan </a:t>
            </a:r>
            <a:r>
              <a:rPr lang="en-US" sz="3600" b="1" dirty="0" err="1">
                <a:ln w="1905"/>
                <a:solidFill>
                  <a:srgbClr val="C00000"/>
                </a:solidFill>
                <a:effectLst>
                  <a:innerShdw blurRad="69850" dist="43180" dir="5400000">
                    <a:srgbClr val="000000">
                      <a:alpha val="65000"/>
                    </a:srgbClr>
                  </a:innerShdw>
                </a:effectLst>
              </a:rPr>
              <a:t>sesiapa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berbuat</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kejahatan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seberat</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zarrah</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nescaya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akan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dilihatnya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dalam</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surat</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amalnya</a:t>
            </a:r>
            <a:r>
              <a:rPr lang="en-US" sz="3600" b="1" dirty="0">
                <a:ln w="1905"/>
                <a:solidFill>
                  <a:srgbClr val="C00000"/>
                </a:solidFill>
                <a:effectLst>
                  <a:innerShdw blurRad="69850" dist="43180" dir="5400000">
                    <a:srgbClr val="000000">
                      <a:alpha val="65000"/>
                    </a:srgbClr>
                  </a:innerShdw>
                </a:effectLst>
              </a:rPr>
              <a:t>).</a:t>
            </a:r>
          </a:p>
        </p:txBody>
      </p:sp>
      <p:pic>
        <p:nvPicPr>
          <p:cNvPr id="4" name="Picture 3">
            <a:extLst>
              <a:ext uri="{FF2B5EF4-FFF2-40B4-BE49-F238E27FC236}">
                <a16:creationId xmlns:a16="http://schemas.microsoft.com/office/drawing/2014/main" xmlns="" id="{382688F7-79A3-4636-98E5-0F7A3CF1D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27" y="2173161"/>
            <a:ext cx="8888738" cy="1444877"/>
          </a:xfrm>
          <a:prstGeom prst="rect">
            <a:avLst/>
          </a:prstGeom>
        </p:spPr>
      </p:pic>
    </p:spTree>
    <p:extLst>
      <p:ext uri="{BB962C8B-B14F-4D97-AF65-F5344CB8AC3E}">
        <p14:creationId xmlns:p14="http://schemas.microsoft.com/office/powerpoint/2010/main" val="133146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17000" b="-17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1676400" y="533400"/>
            <a:ext cx="5791200" cy="1066800"/>
          </a:xfrm>
          <a:prstGeom prst="round2SameRect">
            <a:avLst/>
          </a:prstGeom>
          <a:solidFill>
            <a:schemeClr val="accent2"/>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Janganlah kita lupa bahawa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533400" y="2057400"/>
            <a:ext cx="8153400" cy="4114800"/>
          </a:xfrm>
          <a:prstGeom prst="roundRect">
            <a:avLst/>
          </a:prstGeom>
          <a:solidFill>
            <a:schemeClr val="accent2">
              <a:lumMod val="75000"/>
              <a:alpha val="68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Hasil pendapatan dari sumber yang </a:t>
            </a:r>
            <a:r>
              <a:rPr lang="pt-BR"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haram</a:t>
            </a:r>
            <a:r>
              <a:rPr lang="pt-BR"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boleh mengakibatkan penderitaan ke atas diri sendiri dan ahli keluarga kerana setiap suap dari sumber yang haram, maka api nerakalah balasannya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25031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522881" y="3773882"/>
            <a:ext cx="8147319" cy="2862322"/>
          </a:xfrm>
          <a:prstGeom prst="rect">
            <a:avLst/>
          </a:prstGeom>
        </p:spPr>
        <p:txBody>
          <a:bodyPr wrap="square">
            <a:spAutoFit/>
          </a:bodyPr>
          <a:lstStyle/>
          <a:p>
            <a:pPr lvl="0" algn="just"/>
            <a:r>
              <a:rPr kumimoji="0" lang="en-US" sz="36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libri"/>
              </a:rPr>
              <a:t>Maksudnya</a:t>
            </a:r>
            <a:r>
              <a:rPr kumimoji="0" lang="en-US" sz="36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rPr>
              <a:t> </a:t>
            </a:r>
            <a:r>
              <a:rPr kumimoji="0" lang="en-US" sz="3600" b="1" i="0" u="none" strike="noStrike" kern="1200" cap="none" spc="0" normalizeH="0" baseline="0" noProof="0" dirty="0">
                <a:ln w="1905"/>
                <a:solidFill>
                  <a:srgbClr val="C00000"/>
                </a:solidFill>
                <a:effectLst>
                  <a:innerShdw blurRad="69850" dist="43180" dir="5400000">
                    <a:srgbClr val="000000">
                      <a:alpha val="65000"/>
                    </a:srgbClr>
                  </a:innerShdw>
                </a:effectLst>
                <a:uLnTx/>
                <a:uFillTx/>
                <a:latin typeface="Calibri"/>
              </a:rPr>
              <a:t>: </a:t>
            </a:r>
            <a:r>
              <a:rPr lang="en-US" sz="3600" b="1" dirty="0" err="1">
                <a:ln w="1905"/>
                <a:solidFill>
                  <a:srgbClr val="C00000"/>
                </a:solidFill>
                <a:effectLst>
                  <a:innerShdw blurRad="69850" dist="43180" dir="5400000">
                    <a:srgbClr val="000000">
                      <a:alpha val="65000"/>
                    </a:srgbClr>
                  </a:innerShdw>
                </a:effectLst>
              </a:rPr>
              <a:t>Setiap</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daging</a:t>
            </a:r>
            <a:r>
              <a:rPr lang="en-US" sz="3600" b="1" dirty="0">
                <a:ln w="1905"/>
                <a:solidFill>
                  <a:srgbClr val="C00000"/>
                </a:solidFill>
                <a:effectLst>
                  <a:innerShdw blurRad="69850" dist="43180" dir="5400000">
                    <a:srgbClr val="000000">
                      <a:alpha val="65000"/>
                    </a:srgbClr>
                  </a:innerShdw>
                </a:effectLst>
              </a:rPr>
              <a:t> yang </a:t>
            </a:r>
            <a:r>
              <a:rPr lang="en-US" sz="3600" b="1" dirty="0" err="1">
                <a:ln w="1905"/>
                <a:solidFill>
                  <a:srgbClr val="C00000"/>
                </a:solidFill>
                <a:effectLst>
                  <a:innerShdw blurRad="69850" dist="43180" dir="5400000">
                    <a:srgbClr val="000000">
                      <a:alpha val="65000"/>
                    </a:srgbClr>
                  </a:innerShdw>
                </a:effectLst>
              </a:rPr>
              <a:t>tumbuh</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daripada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perkara</a:t>
            </a:r>
            <a:r>
              <a:rPr lang="en-US" sz="3600" b="1" dirty="0">
                <a:ln w="1905"/>
                <a:solidFill>
                  <a:srgbClr val="C00000"/>
                </a:solidFill>
                <a:effectLst>
                  <a:innerShdw blurRad="69850" dist="43180" dir="5400000">
                    <a:srgbClr val="000000">
                      <a:alpha val="65000"/>
                    </a:srgbClr>
                  </a:innerShdw>
                </a:effectLst>
              </a:rPr>
              <a:t> yang haram, </a:t>
            </a:r>
            <a:r>
              <a:rPr lang="en-US" sz="3600" b="1" dirty="0" err="1">
                <a:ln w="1905"/>
                <a:solidFill>
                  <a:srgbClr val="C00000"/>
                </a:solidFill>
                <a:effectLst>
                  <a:innerShdw blurRad="69850" dist="43180" dir="5400000">
                    <a:srgbClr val="000000">
                      <a:alpha val="65000"/>
                    </a:srgbClr>
                  </a:innerShdw>
                </a:effectLst>
              </a:rPr>
              <a:t>maka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neraka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lebih</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layak</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baginya</a:t>
            </a:r>
            <a:r>
              <a:rPr lang="en-US" sz="3600" b="1" dirty="0">
                <a:ln w="1905"/>
                <a:solidFill>
                  <a:srgbClr val="C00000"/>
                </a:solidFill>
                <a:effectLst>
                  <a:innerShdw blurRad="69850" dist="43180" dir="5400000">
                    <a:srgbClr val="000000">
                      <a:alpha val="65000"/>
                    </a:srgbClr>
                  </a:innerShdw>
                </a:effectLst>
              </a:rPr>
              <a:t>.  </a:t>
            </a:r>
          </a:p>
          <a:p>
            <a:pPr lvl="0" algn="just"/>
            <a:endParaRPr lang="en-US" sz="3600" b="1" dirty="0">
              <a:ln w="1905"/>
              <a:solidFill>
                <a:srgbClr val="C00000"/>
              </a:solidFill>
              <a:effectLst>
                <a:innerShdw blurRad="69850" dist="43180" dir="5400000">
                  <a:srgbClr val="000000">
                    <a:alpha val="65000"/>
                  </a:srgbClr>
                </a:innerShdw>
              </a:effectLst>
            </a:endParaRPr>
          </a:p>
          <a:p>
            <a:pPr lvl="0" algn="just"/>
            <a:r>
              <a:rPr lang="en-US" sz="3600" b="1" dirty="0">
                <a:ln w="1905"/>
                <a:solidFill>
                  <a:srgbClr val="C00000"/>
                </a:solidFill>
                <a:effectLst>
                  <a:innerShdw blurRad="69850" dist="43180" dir="5400000">
                    <a:srgbClr val="000000">
                      <a:alpha val="65000"/>
                    </a:srgbClr>
                  </a:innerShdw>
                </a:effectLst>
              </a:rPr>
              <a:t>                        </a:t>
            </a:r>
            <a:r>
              <a:rPr lang="en-US" sz="3600" b="1" dirty="0">
                <a:ln w="1905"/>
                <a:effectLst>
                  <a:innerShdw blurRad="69850" dist="43180" dir="5400000">
                    <a:srgbClr val="000000">
                      <a:alpha val="65000"/>
                    </a:srgbClr>
                  </a:innerShdw>
                </a:effectLst>
              </a:rPr>
              <a:t>(Hadis </a:t>
            </a:r>
            <a:r>
              <a:rPr lang="en-US" sz="3600" b="1" dirty="0" err="1">
                <a:ln w="1905"/>
                <a:effectLst>
                  <a:innerShdw blurRad="69850" dist="43180" dir="5400000">
                    <a:srgbClr val="000000">
                      <a:alpha val="65000"/>
                    </a:srgbClr>
                  </a:innerShdw>
                </a:effectLst>
              </a:rPr>
              <a:t>riwayat</a:t>
            </a:r>
            <a:r>
              <a:rPr lang="en-US" sz="3600" b="1" dirty="0">
                <a:ln w="1905"/>
                <a:effectLst>
                  <a:innerShdw blurRad="69850" dist="43180" dir="5400000">
                    <a:srgbClr val="000000">
                      <a:alpha val="65000"/>
                    </a:srgbClr>
                  </a:innerShdw>
                </a:effectLst>
              </a:rPr>
              <a:t> At-</a:t>
            </a:r>
            <a:r>
              <a:rPr lang="en-US" sz="3600" b="1" dirty="0" err="1">
                <a:ln w="1905"/>
                <a:effectLst>
                  <a:innerShdw blurRad="69850" dist="43180" dir="5400000">
                    <a:srgbClr val="000000">
                      <a:alpha val="65000"/>
                    </a:srgbClr>
                  </a:innerShdw>
                </a:effectLst>
              </a:rPr>
              <a:t>Thobaroni</a:t>
            </a:r>
            <a:r>
              <a:rPr lang="en-US" sz="3600" b="1" dirty="0">
                <a:ln w="1905"/>
                <a:effectLst>
                  <a:innerShdw blurRad="69850" dist="43180" dir="5400000">
                    <a:srgbClr val="000000">
                      <a:alpha val="65000"/>
                    </a:srgbClr>
                  </a:innerShdw>
                </a:effectLst>
              </a:rPr>
              <a:t>)</a:t>
            </a: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304800" y="167035"/>
            <a:ext cx="8583482" cy="1052166"/>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 Rasulullah saw: </a:t>
            </a:r>
          </a:p>
        </p:txBody>
      </p:sp>
      <p:pic>
        <p:nvPicPr>
          <p:cNvPr id="4" name="Picture 3">
            <a:extLst>
              <a:ext uri="{FF2B5EF4-FFF2-40B4-BE49-F238E27FC236}">
                <a16:creationId xmlns:a16="http://schemas.microsoft.com/office/drawing/2014/main" xmlns="" id="{9517F07D-767C-4BB8-ACF0-115A72F10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02" y="1825613"/>
            <a:ext cx="8614395" cy="1603387"/>
          </a:xfrm>
          <a:prstGeom prst="rect">
            <a:avLst/>
          </a:prstGeom>
        </p:spPr>
      </p:pic>
    </p:spTree>
    <p:extLst>
      <p:ext uri="{BB962C8B-B14F-4D97-AF65-F5344CB8AC3E}">
        <p14:creationId xmlns:p14="http://schemas.microsoft.com/office/powerpoint/2010/main" val="312921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1981200" y="457199"/>
            <a:ext cx="4267200" cy="762001"/>
          </a:xfrm>
          <a:prstGeom prst="roundRect">
            <a:avLst/>
          </a:prstGeom>
          <a:solidFill>
            <a:schemeClr val="accent3"/>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contoh</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1294140" y="1929081"/>
            <a:ext cx="4139184" cy="680786"/>
          </a:xfrm>
          <a:prstGeom prst="roundRect">
            <a:avLst/>
          </a:prstGeom>
          <a:solidFill>
            <a:schemeClr val="accent3">
              <a:lumMod val="60000"/>
              <a:lumOff val="4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Pelaku rasuah</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a:off x="432637" y="2122088"/>
            <a:ext cx="634163" cy="294773"/>
          </a:xfrm>
          <a:prstGeom prst="chevron">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Rounded Corners 5">
            <a:extLst>
              <a:ext uri="{FF2B5EF4-FFF2-40B4-BE49-F238E27FC236}">
                <a16:creationId xmlns:a16="http://schemas.microsoft.com/office/drawing/2014/main" xmlns="" id="{A3097165-8E05-6925-6216-11FFD7BA27DA}"/>
              </a:ext>
            </a:extLst>
          </p:cNvPr>
          <p:cNvSpPr/>
          <p:nvPr/>
        </p:nvSpPr>
        <p:spPr>
          <a:xfrm>
            <a:off x="1321572" y="2895600"/>
            <a:ext cx="6147816" cy="680786"/>
          </a:xfrm>
          <a:prstGeom prst="roundRect">
            <a:avLst/>
          </a:prstGeom>
          <a:solidFill>
            <a:schemeClr val="accent3">
              <a:lumMod val="60000"/>
              <a:lumOff val="4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Penyalahgunaan kuasa</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1294140" y="3810000"/>
            <a:ext cx="4166616" cy="680786"/>
          </a:xfrm>
          <a:prstGeom prst="roundRect">
            <a:avLst/>
          </a:prstGeom>
          <a:solidFill>
            <a:schemeClr val="accent3">
              <a:lumMod val="60000"/>
              <a:lumOff val="4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Pengamal riba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0" name="Rectangle: Rounded Corners 5">
            <a:extLst>
              <a:ext uri="{FF2B5EF4-FFF2-40B4-BE49-F238E27FC236}">
                <a16:creationId xmlns:a16="http://schemas.microsoft.com/office/drawing/2014/main" xmlns="" id="{A3097165-8E05-6925-6216-11FFD7BA27DA}"/>
              </a:ext>
            </a:extLst>
          </p:cNvPr>
          <p:cNvSpPr/>
          <p:nvPr/>
        </p:nvSpPr>
        <p:spPr>
          <a:xfrm>
            <a:off x="1297188" y="4800600"/>
            <a:ext cx="7696110" cy="762000"/>
          </a:xfrm>
          <a:prstGeom prst="roundRect">
            <a:avLst/>
          </a:prstGeom>
          <a:solidFill>
            <a:schemeClr val="accent3">
              <a:lumMod val="60000"/>
              <a:lumOff val="4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Penipu dalam perniagaannya</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1" name="Chevron 10"/>
          <p:cNvSpPr/>
          <p:nvPr/>
        </p:nvSpPr>
        <p:spPr>
          <a:xfrm>
            <a:off x="490807" y="4003006"/>
            <a:ext cx="634163" cy="294773"/>
          </a:xfrm>
          <a:prstGeom prst="chevron">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498343" y="5034213"/>
            <a:ext cx="634163" cy="294773"/>
          </a:xfrm>
          <a:prstGeom prst="chevron">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32637" y="3088606"/>
            <a:ext cx="634163" cy="294773"/>
          </a:xfrm>
          <a:prstGeom prst="chevron">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9570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A3097165-8E05-6925-6216-11FFD7BA27DA}"/>
              </a:ext>
            </a:extLst>
          </p:cNvPr>
          <p:cNvSpPr/>
          <p:nvPr/>
        </p:nvSpPr>
        <p:spPr>
          <a:xfrm>
            <a:off x="347472" y="838200"/>
            <a:ext cx="8458200" cy="5334000"/>
          </a:xfrm>
          <a:prstGeom prst="roundRect">
            <a:avLst/>
          </a:prstGeom>
          <a:solidFill>
            <a:schemeClr val="accent3">
              <a:alpha val="59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walaupun mereka mendapat keuntungan wang ringgit, harta melimpah, hidup mewah, perbuatannya tidak diketahui dan terlepas dari tindakan pihak berkuasa, namun balasan akibat perbuatan dosanya tetap ada.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8447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4000" b="-4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457200" y="3886200"/>
            <a:ext cx="8305799" cy="2514600"/>
          </a:xfrm>
          <a:prstGeom prst="roundRect">
            <a:avLst/>
          </a:prstGeom>
          <a:gradFill>
            <a:gsLst>
              <a:gs pos="90000">
                <a:schemeClr val="bg2">
                  <a:lumMod val="25000"/>
                  <a:alpha val="42000"/>
                </a:schemeClr>
              </a:gs>
              <a:gs pos="17000">
                <a:schemeClr val="tx1">
                  <a:lumMod val="75000"/>
                  <a:lumOff val="25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Ia adalah bagi mengelakkan diri dari ditimpa azab kemurkaan Allah SWT lantaran dosa yang telah dilakukan</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457200" y="533400"/>
            <a:ext cx="8305799" cy="2895600"/>
          </a:xfrm>
          <a:prstGeom prst="roundRect">
            <a:avLst/>
          </a:prstGeom>
          <a:gradFill>
            <a:gsLst>
              <a:gs pos="90000">
                <a:schemeClr val="bg2">
                  <a:lumMod val="25000"/>
                  <a:alpha val="49000"/>
                </a:schemeClr>
              </a:gs>
              <a:gs pos="17000">
                <a:schemeClr val="tx1">
                  <a:lumMod val="75000"/>
                  <a:lumOff val="25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Seseorang yang </a:t>
            </a:r>
            <a:r>
              <a:rPr lang="sv-SE" sz="360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melakukan </a:t>
            </a:r>
            <a:r>
              <a:rPr lang="sv-SE" sz="3600" smtClean="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maksiat</a:t>
            </a:r>
            <a:r>
              <a:rPr lang="sv-SE" sz="360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atau </a:t>
            </a:r>
            <a:r>
              <a:rPr lang="sv-SE"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dosa diwajibkan</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bertaubat kepada Allah SWT dengan segera.</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08390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xmlns="" id="{A3097165-8E05-6925-6216-11FFD7BA27DA}"/>
              </a:ext>
            </a:extLst>
          </p:cNvPr>
          <p:cNvSpPr/>
          <p:nvPr/>
        </p:nvSpPr>
        <p:spPr>
          <a:xfrm>
            <a:off x="1981200" y="938784"/>
            <a:ext cx="5105400" cy="914400"/>
          </a:xfrm>
          <a:prstGeom prst="roundRect">
            <a:avLst/>
          </a:prstGeom>
          <a:solidFill>
            <a:schemeClr val="accent4">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Ketahuilah bahawa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252984" y="2590800"/>
            <a:ext cx="8686800" cy="3085097"/>
          </a:xfrm>
          <a:prstGeom prst="roundRect">
            <a:avLst/>
          </a:prstGeom>
          <a:solidFill>
            <a:schemeClr val="accent4">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Taubat atau kembali patuh kepada Allah SWT mempunyai beberapa syarat dan peraturan. Ia telah dijelaskan oleh para Ulama Islam di dalam karangan mereka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19345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809999" y="2057400"/>
            <a:ext cx="1524001"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1</a:t>
            </a: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228599" y="3048000"/>
            <a:ext cx="8686800" cy="3085097"/>
          </a:xfrm>
          <a:prstGeom prst="roundRect">
            <a:avLst/>
          </a:prstGeom>
          <a:solidFill>
            <a:schemeClr val="accent4">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Seseorang yang telah melakukan kesalahan dosa hendaklah menyesal di atas perbuatan berkenaan dan bertekad tidak akan mengulanginya lagi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467507" y="1066800"/>
            <a:ext cx="8141208" cy="762000"/>
          </a:xfrm>
          <a:prstGeom prst="homePlate">
            <a:avLst/>
          </a:prstGeom>
          <a:solidFill>
            <a:schemeClr val="accent4">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Antara syarat tersebut adalah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51178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A3097165-8E05-6925-6216-11FFD7BA27DA}"/>
              </a:ext>
            </a:extLst>
          </p:cNvPr>
          <p:cNvSpPr/>
          <p:nvPr/>
        </p:nvSpPr>
        <p:spPr>
          <a:xfrm>
            <a:off x="3812096" y="478536"/>
            <a:ext cx="1524001"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2</a:t>
            </a: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71856" y="1362456"/>
            <a:ext cx="8686800" cy="1295400"/>
          </a:xfrm>
          <a:prstGeom prst="roundRect">
            <a:avLst/>
          </a:prstGeom>
          <a:solidFill>
            <a:schemeClr val="accent4">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Mengucapkan istighfar (permohonan ampun) di atas dosa kesalahan itu,</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5">
            <a:extLst>
              <a:ext uri="{FF2B5EF4-FFF2-40B4-BE49-F238E27FC236}">
                <a16:creationId xmlns:a16="http://schemas.microsoft.com/office/drawing/2014/main" xmlns="" id="{A3097165-8E05-6925-6216-11FFD7BA27DA}"/>
              </a:ext>
            </a:extLst>
          </p:cNvPr>
          <p:cNvSpPr/>
          <p:nvPr/>
        </p:nvSpPr>
        <p:spPr>
          <a:xfrm>
            <a:off x="3809999" y="2895600"/>
            <a:ext cx="1524001"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3</a:t>
            </a:r>
          </a:p>
        </p:txBody>
      </p:sp>
      <p:sp>
        <p:nvSpPr>
          <p:cNvPr id="10" name="Rectangle: Rounded Corners 5">
            <a:extLst>
              <a:ext uri="{FF2B5EF4-FFF2-40B4-BE49-F238E27FC236}">
                <a16:creationId xmlns:a16="http://schemas.microsoft.com/office/drawing/2014/main" xmlns="" id="{A3097165-8E05-6925-6216-11FFD7BA27DA}"/>
              </a:ext>
            </a:extLst>
          </p:cNvPr>
          <p:cNvSpPr/>
          <p:nvPr/>
        </p:nvSpPr>
        <p:spPr>
          <a:xfrm>
            <a:off x="228599" y="4038600"/>
            <a:ext cx="8686800" cy="1981200"/>
          </a:xfrm>
          <a:prstGeom prst="roundRect">
            <a:avLst/>
          </a:prstGeom>
          <a:solidFill>
            <a:schemeClr val="accent4">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Memperbaiki perbuatan dan tingkahlaku supaya ia dapat menghapuskan kesan kesalahan yang telah dibuat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02627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222503" y="1752600"/>
            <a:ext cx="8686800" cy="1981200"/>
          </a:xfrm>
          <a:prstGeom prst="roundRect">
            <a:avLst/>
          </a:prstGeom>
          <a:solidFill>
            <a:schemeClr val="accent4">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Mengembalikan hak dan milik orang yang dibuat kesalahan terhadapnya, di samping meminta kemaafan darinya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803903" y="533400"/>
            <a:ext cx="1524001"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4</a:t>
            </a:r>
          </a:p>
        </p:txBody>
      </p:sp>
    </p:spTree>
    <p:extLst>
      <p:ext uri="{BB962C8B-B14F-4D97-AF65-F5344CB8AC3E}">
        <p14:creationId xmlns:p14="http://schemas.microsoft.com/office/powerpoint/2010/main" val="78404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498340" y="3271150"/>
            <a:ext cx="8147319" cy="3416320"/>
          </a:xfrm>
          <a:prstGeom prst="rect">
            <a:avLst/>
          </a:prstGeom>
        </p:spPr>
        <p:txBody>
          <a:bodyPr wrap="square">
            <a:spAutoFit/>
          </a:bodyPr>
          <a:lstStyle/>
          <a:p>
            <a:pPr lvl="0" algn="just"/>
            <a:r>
              <a:rPr kumimoji="0" lang="en-US" sz="36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libri"/>
              </a:rPr>
              <a:t>Maksudnya</a:t>
            </a:r>
            <a:r>
              <a:rPr kumimoji="0" lang="en-US" sz="36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rPr>
              <a:t> </a:t>
            </a:r>
            <a:r>
              <a:rPr kumimoji="0" lang="en-US" sz="3600" b="1" i="0" u="none" strike="noStrike" kern="1200" cap="none" spc="0" normalizeH="0" baseline="0" noProof="0" dirty="0">
                <a:ln w="1905"/>
                <a:solidFill>
                  <a:srgbClr val="C00000"/>
                </a:solidFill>
                <a:effectLst>
                  <a:innerShdw blurRad="69850" dist="43180" dir="5400000">
                    <a:srgbClr val="000000">
                      <a:alpha val="65000"/>
                    </a:srgbClr>
                  </a:innerShdw>
                </a:effectLst>
                <a:uLnTx/>
                <a:uFillTx/>
                <a:latin typeface="Calibri"/>
              </a:rPr>
              <a:t>: </a:t>
            </a:r>
            <a:r>
              <a:rPr lang="en-US" sz="3600" b="1" dirty="0" err="1">
                <a:ln w="1905"/>
                <a:solidFill>
                  <a:srgbClr val="C00000"/>
                </a:solidFill>
                <a:effectLst>
                  <a:innerShdw blurRad="69850" dist="43180" dir="5400000">
                    <a:srgbClr val="000000">
                      <a:alpha val="65000"/>
                    </a:srgbClr>
                  </a:innerShdw>
                </a:effectLst>
              </a:rPr>
              <a:t>Sesungguhnya</a:t>
            </a:r>
            <a:r>
              <a:rPr lang="en-US" sz="3600" b="1" dirty="0">
                <a:ln w="1905"/>
                <a:solidFill>
                  <a:srgbClr val="C00000"/>
                </a:solidFill>
                <a:effectLst>
                  <a:innerShdw blurRad="69850" dist="43180" dir="5400000">
                    <a:srgbClr val="000000">
                      <a:alpha val="65000"/>
                    </a:srgbClr>
                  </a:innerShdw>
                </a:effectLst>
              </a:rPr>
              <a:t> Allah SWT (</a:t>
            </a:r>
            <a:r>
              <a:rPr lang="en-US" sz="3600" b="1" dirty="0" err="1">
                <a:ln w="1905"/>
                <a:solidFill>
                  <a:srgbClr val="C00000"/>
                </a:solidFill>
                <a:effectLst>
                  <a:innerShdw blurRad="69850" dist="43180" dir="5400000">
                    <a:srgbClr val="000000">
                      <a:alpha val="65000"/>
                    </a:srgbClr>
                  </a:innerShdw>
                </a:effectLst>
              </a:rPr>
              <a:t>bersedia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menerima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taubat</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dari</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seseorang</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hamba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selama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mana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nyawanya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belum</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berada</a:t>
            </a:r>
            <a:r>
              <a:rPr lang="en-US" sz="3600" b="1" dirty="0">
                <a:ln w="1905"/>
                <a:solidFill>
                  <a:srgbClr val="C00000"/>
                </a:solidFill>
                <a:effectLst>
                  <a:innerShdw blurRad="69850" dist="43180" dir="5400000">
                    <a:srgbClr val="000000">
                      <a:alpha val="65000"/>
                    </a:srgbClr>
                  </a:innerShdw>
                </a:effectLst>
              </a:rPr>
              <a:t> di </a:t>
            </a:r>
            <a:r>
              <a:rPr lang="en-US" sz="3600" b="1" dirty="0" err="1">
                <a:ln w="1905"/>
                <a:solidFill>
                  <a:srgbClr val="C00000"/>
                </a:solidFill>
                <a:effectLst>
                  <a:innerShdw blurRad="69850" dist="43180" dir="5400000">
                    <a:srgbClr val="000000">
                      <a:alpha val="65000"/>
                    </a:srgbClr>
                  </a:innerShdw>
                </a:effectLst>
              </a:rPr>
              <a:t>kerongkongnya</a:t>
            </a:r>
            <a:r>
              <a:rPr lang="en-US" sz="3600" b="1" dirty="0">
                <a:ln w="1905"/>
                <a:solidFill>
                  <a:srgbClr val="C00000"/>
                </a:solidFill>
                <a:effectLst>
                  <a:innerShdw blurRad="69850" dist="43180" dir="5400000">
                    <a:srgbClr val="000000">
                      <a:alpha val="65000"/>
                    </a:srgbClr>
                  </a:innerShdw>
                </a:effectLst>
              </a:rPr>
              <a:t>. </a:t>
            </a:r>
          </a:p>
          <a:p>
            <a:pPr lvl="0" algn="just"/>
            <a:endParaRPr lang="en-US" sz="3600" b="1" dirty="0">
              <a:ln w="1905"/>
              <a:solidFill>
                <a:srgbClr val="C00000"/>
              </a:solidFill>
              <a:effectLst>
                <a:innerShdw blurRad="69850" dist="43180" dir="5400000">
                  <a:srgbClr val="000000">
                    <a:alpha val="65000"/>
                  </a:srgbClr>
                </a:innerShdw>
              </a:effectLst>
            </a:endParaRPr>
          </a:p>
          <a:p>
            <a:pPr lvl="0" algn="r"/>
            <a:r>
              <a:rPr lang="en-US" sz="3600" b="1" dirty="0">
                <a:ln w="1905"/>
                <a:effectLst>
                  <a:innerShdw blurRad="69850" dist="43180" dir="5400000">
                    <a:srgbClr val="000000">
                      <a:alpha val="65000"/>
                    </a:srgbClr>
                  </a:innerShdw>
                </a:effectLst>
              </a:rPr>
              <a:t>(Hadis </a:t>
            </a:r>
            <a:r>
              <a:rPr lang="en-US" sz="3600" b="1" dirty="0" err="1">
                <a:ln w="1905"/>
                <a:effectLst>
                  <a:innerShdw blurRad="69850" dist="43180" dir="5400000">
                    <a:srgbClr val="000000">
                      <a:alpha val="65000"/>
                    </a:srgbClr>
                  </a:innerShdw>
                </a:effectLst>
              </a:rPr>
              <a:t>riwayat</a:t>
            </a:r>
            <a:r>
              <a:rPr lang="en-US" sz="3600" b="1" dirty="0">
                <a:ln w="1905"/>
                <a:effectLst>
                  <a:innerShdw blurRad="69850" dist="43180" dir="5400000">
                    <a:srgbClr val="000000">
                      <a:alpha val="65000"/>
                    </a:srgbClr>
                  </a:innerShdw>
                </a:effectLst>
              </a:rPr>
              <a:t> At-Tirmizi)</a:t>
            </a: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304800" y="167035"/>
            <a:ext cx="8583482" cy="1052166"/>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 Baginda Nabi SAW: </a:t>
            </a:r>
          </a:p>
        </p:txBody>
      </p:sp>
      <p:pic>
        <p:nvPicPr>
          <p:cNvPr id="4" name="Picture 3">
            <a:extLst>
              <a:ext uri="{FF2B5EF4-FFF2-40B4-BE49-F238E27FC236}">
                <a16:creationId xmlns:a16="http://schemas.microsoft.com/office/drawing/2014/main" xmlns="" id="{21C6B2D5-5875-4574-AC35-32A2D801C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74" y="1633743"/>
            <a:ext cx="8516850" cy="1767993"/>
          </a:xfrm>
          <a:prstGeom prst="rect">
            <a:avLst/>
          </a:prstGeom>
        </p:spPr>
      </p:pic>
    </p:spTree>
    <p:extLst>
      <p:ext uri="{BB962C8B-B14F-4D97-AF65-F5344CB8AC3E}">
        <p14:creationId xmlns:p14="http://schemas.microsoft.com/office/powerpoint/2010/main" val="823512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61000" b="-61000"/>
          </a:stretch>
        </a:blipFill>
        <a:effectLst/>
      </p:bgPr>
    </p:bg>
    <p:spTree>
      <p:nvGrpSpPr>
        <p:cNvPr id="1" name=""/>
        <p:cNvGrpSpPr/>
        <p:nvPr/>
      </p:nvGrpSpPr>
      <p:grpSpPr>
        <a:xfrm>
          <a:off x="0" y="0"/>
          <a:ext cx="0" cy="0"/>
          <a:chOff x="0" y="0"/>
          <a:chExt cx="0" cy="0"/>
        </a:xfrm>
      </p:grpSpPr>
      <p:sp>
        <p:nvSpPr>
          <p:cNvPr id="6" name="Rectangle: Rounded Corners 8">
            <a:extLst>
              <a:ext uri="{FF2B5EF4-FFF2-40B4-BE49-F238E27FC236}">
                <a16:creationId xmlns:a16="http://schemas.microsoft.com/office/drawing/2014/main" xmlns="" id="{FA9C5201-3937-4A66-A830-C32FEA0519A1}"/>
              </a:ext>
            </a:extLst>
          </p:cNvPr>
          <p:cNvSpPr/>
          <p:nvPr/>
        </p:nvSpPr>
        <p:spPr>
          <a:xfrm>
            <a:off x="266699" y="2819400"/>
            <a:ext cx="8610601" cy="2965318"/>
          </a:xfrm>
          <a:prstGeom prst="flowChartAlternateProcess">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Berusaha mengawal dan memelihara diri daripada perkara-perkara yang boleh menyebabkan berlakunya maksiat dan dosa. </a:t>
            </a:r>
          </a:p>
        </p:txBody>
      </p:sp>
      <p:sp>
        <p:nvSpPr>
          <p:cNvPr id="3" name="Rectangle: Rounded Corners 8">
            <a:extLst>
              <a:ext uri="{FF2B5EF4-FFF2-40B4-BE49-F238E27FC236}">
                <a16:creationId xmlns:a16="http://schemas.microsoft.com/office/drawing/2014/main" xmlns="" id="{FA9C5201-3937-4A66-A830-C32FEA0519A1}"/>
              </a:ext>
            </a:extLst>
          </p:cNvPr>
          <p:cNvSpPr/>
          <p:nvPr/>
        </p:nvSpPr>
        <p:spPr>
          <a:xfrm>
            <a:off x="2209800" y="914400"/>
            <a:ext cx="4572000" cy="1143000"/>
          </a:xfrm>
          <a:prstGeom prst="flowChartAlternateProcess">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Marilah kita </a:t>
            </a:r>
          </a:p>
        </p:txBody>
      </p:sp>
    </p:spTree>
    <p:extLst>
      <p:ext uri="{BB962C8B-B14F-4D97-AF65-F5344CB8AC3E}">
        <p14:creationId xmlns:p14="http://schemas.microsoft.com/office/powerpoint/2010/main" val="234627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61000" b="-61000"/>
          </a:stretch>
        </a:blipFill>
        <a:effectLst/>
      </p:bgPr>
    </p:bg>
    <p:spTree>
      <p:nvGrpSpPr>
        <p:cNvPr id="1" name=""/>
        <p:cNvGrpSpPr/>
        <p:nvPr/>
      </p:nvGrpSpPr>
      <p:grpSpPr>
        <a:xfrm>
          <a:off x="0" y="0"/>
          <a:ext cx="0" cy="0"/>
          <a:chOff x="0" y="0"/>
          <a:chExt cx="0" cy="0"/>
        </a:xfrm>
      </p:grpSpPr>
      <p:sp>
        <p:nvSpPr>
          <p:cNvPr id="5" name="Rectangle: Rounded Corners 8">
            <a:extLst>
              <a:ext uri="{FF2B5EF4-FFF2-40B4-BE49-F238E27FC236}">
                <a16:creationId xmlns:a16="http://schemas.microsoft.com/office/drawing/2014/main" xmlns="" id="{FA9C5201-3937-4A66-A830-C32FEA0519A1}"/>
              </a:ext>
            </a:extLst>
          </p:cNvPr>
          <p:cNvSpPr/>
          <p:nvPr/>
        </p:nvSpPr>
        <p:spPr>
          <a:xfrm>
            <a:off x="385008" y="685800"/>
            <a:ext cx="8373979" cy="1389476"/>
          </a:xfrm>
          <a:prstGeom prst="flowChartAlternateProcess">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Antara kaedah dan cara terbaik ialah; </a:t>
            </a:r>
          </a:p>
        </p:txBody>
      </p:sp>
      <p:sp>
        <p:nvSpPr>
          <p:cNvPr id="8" name="Rectangle: Rounded Corners 8">
            <a:extLst>
              <a:ext uri="{FF2B5EF4-FFF2-40B4-BE49-F238E27FC236}">
                <a16:creationId xmlns:a16="http://schemas.microsoft.com/office/drawing/2014/main" xmlns="" id="{FA9C5201-3937-4A66-A830-C32FEA0519A1}"/>
              </a:ext>
            </a:extLst>
          </p:cNvPr>
          <p:cNvSpPr/>
          <p:nvPr/>
        </p:nvSpPr>
        <p:spPr>
          <a:xfrm>
            <a:off x="385009" y="3200399"/>
            <a:ext cx="8373979" cy="3234347"/>
          </a:xfrm>
          <a:prstGeom prst="flowChartAlternateProcess">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Sentiasa merasakan ‘muraqabah’ Allah SWT (iaitu kita diawasi dan diperhatikan) olehNya, Yang Maha Mendengar lagi Maha Melihat</a:t>
            </a: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809996" y="2333037"/>
            <a:ext cx="1524001" cy="609600"/>
          </a:xfrm>
          <a:prstGeom prst="ellipse">
            <a:avLst/>
          </a:prstGeom>
          <a:solidFill>
            <a:schemeClr val="tx2"/>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1</a:t>
            </a:r>
          </a:p>
        </p:txBody>
      </p:sp>
    </p:spTree>
    <p:extLst>
      <p:ext uri="{BB962C8B-B14F-4D97-AF65-F5344CB8AC3E}">
        <p14:creationId xmlns:p14="http://schemas.microsoft.com/office/powerpoint/2010/main" val="1076307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61000" b="-61000"/>
          </a:stretch>
        </a:blipFill>
        <a:effectLst/>
      </p:bgPr>
    </p:bg>
    <p:spTree>
      <p:nvGrpSpPr>
        <p:cNvPr id="1" name=""/>
        <p:cNvGrpSpPr/>
        <p:nvPr/>
      </p:nvGrpSpPr>
      <p:grpSpPr>
        <a:xfrm>
          <a:off x="0" y="0"/>
          <a:ext cx="0" cy="0"/>
          <a:chOff x="0" y="0"/>
          <a:chExt cx="0" cy="0"/>
        </a:xfrm>
      </p:grpSpPr>
      <p:sp>
        <p:nvSpPr>
          <p:cNvPr id="6" name="Rectangle: Rounded Corners 8">
            <a:extLst>
              <a:ext uri="{FF2B5EF4-FFF2-40B4-BE49-F238E27FC236}">
                <a16:creationId xmlns:a16="http://schemas.microsoft.com/office/drawing/2014/main" xmlns="" id="{FA9C5201-3937-4A66-A830-C32FEA0519A1}"/>
              </a:ext>
            </a:extLst>
          </p:cNvPr>
          <p:cNvSpPr/>
          <p:nvPr/>
        </p:nvSpPr>
        <p:spPr>
          <a:xfrm>
            <a:off x="381961" y="1447801"/>
            <a:ext cx="8373979" cy="3048000"/>
          </a:xfrm>
          <a:prstGeom prst="flowChartAlternateProcess">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Mengingatkan diri tentang nikmat-nikmat yang telah dikurniakan oleh Allah SWT kepada kita seperti nikmat tubuh badan, nikmat sihat, nikmat hidup, nikmat rezeki dan sebagainya</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657598" y="493776"/>
            <a:ext cx="1524001" cy="609600"/>
          </a:xfrm>
          <a:prstGeom prst="ellipse">
            <a:avLst/>
          </a:prstGeom>
          <a:solidFill>
            <a:schemeClr val="tx2"/>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2</a:t>
            </a:r>
          </a:p>
        </p:txBody>
      </p:sp>
    </p:spTree>
    <p:extLst>
      <p:ext uri="{BB962C8B-B14F-4D97-AF65-F5344CB8AC3E}">
        <p14:creationId xmlns:p14="http://schemas.microsoft.com/office/powerpoint/2010/main" val="3108138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61000" b="-61000"/>
          </a:stretch>
        </a:blipFill>
        <a:effectLst/>
      </p:bgPr>
    </p:bg>
    <p:spTree>
      <p:nvGrpSpPr>
        <p:cNvPr id="1" name=""/>
        <p:cNvGrpSpPr/>
        <p:nvPr/>
      </p:nvGrpSpPr>
      <p:grpSpPr>
        <a:xfrm>
          <a:off x="0" y="0"/>
          <a:ext cx="0" cy="0"/>
          <a:chOff x="0" y="0"/>
          <a:chExt cx="0" cy="0"/>
        </a:xfrm>
      </p:grpSpPr>
      <p:sp>
        <p:nvSpPr>
          <p:cNvPr id="6" name="Rectangle: Rounded Corners 8">
            <a:extLst>
              <a:ext uri="{FF2B5EF4-FFF2-40B4-BE49-F238E27FC236}">
                <a16:creationId xmlns:a16="http://schemas.microsoft.com/office/drawing/2014/main" xmlns="" id="{FA9C5201-3937-4A66-A830-C32FEA0519A1}"/>
              </a:ext>
            </a:extLst>
          </p:cNvPr>
          <p:cNvSpPr/>
          <p:nvPr/>
        </p:nvSpPr>
        <p:spPr>
          <a:xfrm>
            <a:off x="342337" y="990600"/>
            <a:ext cx="8373979" cy="2362200"/>
          </a:xfrm>
          <a:prstGeom prst="flowChartAlternateProcess">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Memperbanyakkan ingat kepada kematian kerana ia sahajalah  pemutus segala keinginan hawa nafsu dan syahwat haiwaniah</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657600" y="228600"/>
            <a:ext cx="1524001" cy="609600"/>
          </a:xfrm>
          <a:prstGeom prst="ellipse">
            <a:avLst/>
          </a:prstGeom>
          <a:solidFill>
            <a:schemeClr val="tx2"/>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3</a:t>
            </a:r>
          </a:p>
        </p:txBody>
      </p:sp>
      <p:sp>
        <p:nvSpPr>
          <p:cNvPr id="9" name="Rectangle: Rounded Corners 8">
            <a:extLst>
              <a:ext uri="{FF2B5EF4-FFF2-40B4-BE49-F238E27FC236}">
                <a16:creationId xmlns:a16="http://schemas.microsoft.com/office/drawing/2014/main" xmlns="" id="{FA9C5201-3937-4A66-A830-C32FEA0519A1}"/>
              </a:ext>
            </a:extLst>
          </p:cNvPr>
          <p:cNvSpPr/>
          <p:nvPr/>
        </p:nvSpPr>
        <p:spPr>
          <a:xfrm>
            <a:off x="494736" y="4419600"/>
            <a:ext cx="8373979" cy="2374392"/>
          </a:xfrm>
          <a:prstGeom prst="flowChartAlternateProcess">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Menginsafi bahawa kehidupan di dunia ini hanyalah sementara dan masa untuk mengabdikan diri kepada Allah SWT</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1" name="Rectangle: Rounded Corners 5">
            <a:extLst>
              <a:ext uri="{FF2B5EF4-FFF2-40B4-BE49-F238E27FC236}">
                <a16:creationId xmlns:a16="http://schemas.microsoft.com/office/drawing/2014/main" xmlns="" id="{A3097165-8E05-6925-6216-11FFD7BA27DA}"/>
              </a:ext>
            </a:extLst>
          </p:cNvPr>
          <p:cNvSpPr/>
          <p:nvPr/>
        </p:nvSpPr>
        <p:spPr>
          <a:xfrm>
            <a:off x="3767325" y="3718560"/>
            <a:ext cx="1524001" cy="609600"/>
          </a:xfrm>
          <a:prstGeom prst="ellipse">
            <a:avLst/>
          </a:prstGeom>
          <a:solidFill>
            <a:schemeClr val="tx2"/>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4</a:t>
            </a:r>
          </a:p>
        </p:txBody>
      </p:sp>
    </p:spTree>
    <p:extLst>
      <p:ext uri="{BB962C8B-B14F-4D97-AF65-F5344CB8AC3E}">
        <p14:creationId xmlns:p14="http://schemas.microsoft.com/office/powerpoint/2010/main" val="3045537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 khutbah pada hari ini</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524000"/>
            <a:ext cx="8229600" cy="2590799"/>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perlu berusaha untuk menjadikan diri sebagai hamba Allah yang dikasihiNya dengan mentaati segala perintahNya dan menjauhi laranganNya.</a:t>
            </a:r>
            <a:r>
              <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8">
            <a:extLst>
              <a:ext uri="{FF2B5EF4-FFF2-40B4-BE49-F238E27FC236}">
                <a16:creationId xmlns:a16="http://schemas.microsoft.com/office/drawing/2014/main" xmlns="" id="{FA9C5201-3937-4A66-A830-C32FEA0519A1}"/>
              </a:ext>
            </a:extLst>
          </p:cNvPr>
          <p:cNvSpPr txBox="1">
            <a:spLocks/>
          </p:cNvSpPr>
          <p:nvPr/>
        </p:nvSpPr>
        <p:spPr>
          <a:xfrm>
            <a:off x="454152" y="4221481"/>
            <a:ext cx="8229600" cy="2590799"/>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samping sentiasa beristigfar dan berdoa ke hadrat Allah SWT semoga kita sentiasa mendapat pengampunan, perlindungan, barakat dan rahmat daripadaNya</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3882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 khutbah pada hari ini</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828800"/>
            <a:ext cx="8229600" cy="2590799"/>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Mohonlah kepadaNya semoga negara kita dipeliharaNya dari sebarang bala bencana, selamat daripada azab seksa dan beroleh keamanan dan kesejahteraan.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8">
            <a:extLst>
              <a:ext uri="{FF2B5EF4-FFF2-40B4-BE49-F238E27FC236}">
                <a16:creationId xmlns:a16="http://schemas.microsoft.com/office/drawing/2014/main" xmlns="" id="{FA9C5201-3937-4A66-A830-C32FEA0519A1}"/>
              </a:ext>
            </a:extLst>
          </p:cNvPr>
          <p:cNvSpPr txBox="1">
            <a:spLocks/>
          </p:cNvSpPr>
          <p:nvPr/>
        </p:nvSpPr>
        <p:spPr>
          <a:xfrm>
            <a:off x="1143000" y="4724400"/>
            <a:ext cx="6781800" cy="838200"/>
          </a:xfrm>
          <a:prstGeom prst="flowChartAlternateProcess">
            <a:avLst/>
          </a:prstGeom>
          <a:gradFill rotWithShape="1">
            <a:gsLst>
              <a:gs pos="0">
                <a:schemeClr val="bg1"/>
              </a:gs>
              <a:gs pos="68299">
                <a:srgbClr val="FFFFFF"/>
              </a:gs>
              <a:gs pos="77000">
                <a:schemeClr val="bg1"/>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Amin Ya Rabbal Alamin.</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33041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71500" y="228600"/>
            <a:ext cx="8077199" cy="1079213"/>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751328" y="383485"/>
            <a:ext cx="5713424"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xmlns=""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pic>
        <p:nvPicPr>
          <p:cNvPr id="7" name="Picture 6">
            <a:extLst>
              <a:ext uri="{FF2B5EF4-FFF2-40B4-BE49-F238E27FC236}">
                <a16:creationId xmlns:a16="http://schemas.microsoft.com/office/drawing/2014/main" xmlns="" id="{84C4F5BE-ACF5-4254-B139-0D7FDED7C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94" y="1525211"/>
            <a:ext cx="7882811" cy="4730906"/>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4" name="Rectangle 3"/>
          <p:cNvSpPr/>
          <p:nvPr/>
        </p:nvSpPr>
        <p:spPr>
          <a:xfrm>
            <a:off x="533401" y="533400"/>
            <a:ext cx="8077198" cy="5509200"/>
          </a:xfrm>
          <a:prstGeom prst="rect">
            <a:avLst/>
          </a:prstGeom>
        </p:spPr>
        <p:txBody>
          <a:bodyPr wrap="square">
            <a:spAutoFit/>
          </a:bodyPr>
          <a:lstStyle/>
          <a:p>
            <a:pPr algn="just"/>
            <a:r>
              <a:rPr lang="ms-MY" sz="3200" b="1" dirty="0"/>
              <a:t>Maksudnya: </a:t>
            </a:r>
            <a:r>
              <a:rPr lang="ms-MY" sz="3200" b="1" dirty="0">
                <a:solidFill>
                  <a:srgbClr val="FF0000"/>
                </a:solidFill>
              </a:rPr>
              <a:t>“Tidaklah Kami mengutuskan seorang Rasul pun kecuali supaya dipatuhi dengan izin Allah. Jika mereka menzalimi diri mereka sendiri kemudian mereka datang kepadamu (wahai Nabi), lalu mereka memohon ampun dari Allah dan dipohon keampunan untuk mereka oleh Rasulullah, mereka akan mendapati Allah Maha Penerima taubat dan Maha Penyayang</a:t>
            </a:r>
          </a:p>
          <a:p>
            <a:pPr algn="just"/>
            <a:endParaRPr lang="ms-MY" sz="3200" b="1" dirty="0">
              <a:solidFill>
                <a:srgbClr val="FF0000"/>
              </a:solidFill>
            </a:endParaRPr>
          </a:p>
          <a:p>
            <a:pPr algn="just"/>
            <a:r>
              <a:rPr lang="ms-MY" sz="3200" b="1" dirty="0">
                <a:solidFill>
                  <a:srgbClr val="FF0000"/>
                </a:solidFill>
              </a:rPr>
              <a:t>                                        </a:t>
            </a:r>
            <a:r>
              <a:rPr lang="ms-MY" sz="3200" b="1" dirty="0"/>
              <a:t>(Surah An-Nisa’ ayat 64)</a:t>
            </a:r>
          </a:p>
        </p:txBody>
      </p:sp>
    </p:spTree>
    <p:extLst>
      <p:ext uri="{BB962C8B-B14F-4D97-AF65-F5344CB8AC3E}">
        <p14:creationId xmlns:p14="http://schemas.microsoft.com/office/powerpoint/2010/main" val="3708704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a:t>
            </a: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23850" y="767814"/>
            <a:ext cx="8629650" cy="2585323"/>
          </a:xfrm>
          <a:prstGeom prst="rect">
            <a:avLst/>
          </a:prstGeom>
          <a:solidFill>
            <a:schemeClr val="accent2">
              <a:lumMod val="50000"/>
              <a:alpha val="55000"/>
            </a:schemeClr>
          </a:solidFill>
        </p:spPr>
        <p:txBody>
          <a:bodyPr wrap="square">
            <a:spAutoFit/>
          </a:bodyPr>
          <a:lstStyle/>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اِلٰهَ إِلَّا اللهُ الْحَلِيْمُ التَّوَّابُ،</a:t>
            </a:r>
          </a:p>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الْمَبْعُوثُ رَحْمَةً </a:t>
            </a:r>
            <a:r>
              <a:rPr lang="ar-Y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لِلْعَالَمِينَ</a:t>
            </a:r>
            <a:endPar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849" y="3581400"/>
            <a:ext cx="8629652" cy="3108543"/>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Penyantun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Pengampun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kita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sebagai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kepada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endPar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533400" y="1371600"/>
            <a:ext cx="8077200" cy="5029200"/>
          </a:xfrm>
          <a:prstGeom prst="flowChartAlternateProcess">
            <a:avLst/>
          </a:prstGeom>
          <a:gradFill flip="none" rotWithShape="1">
            <a:gsLst>
              <a:gs pos="19000">
                <a:schemeClr val="accent5">
                  <a:lumMod val="50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marL="571500" indent="-571500">
              <a:buFont typeface="Arial" panose="020B0604020202020204" pitchFamily="34" charset="0"/>
              <a:buChar char="•"/>
            </a:pP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Berbaktilah kepada Allah SWT dengan sepenuh hati. Manfaatkanlah peluang kehidupan ini dengan melakukan ketaatan untuk </a:t>
            </a:r>
            <a:r>
              <a:rPr lang="fi-FI" sz="320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mendapat keredaan-Nya</a:t>
            </a:r>
          </a:p>
          <a:p>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5000" r="-25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28600" y="2743200"/>
            <a:ext cx="8915400" cy="3886200"/>
          </a:xfrm>
          <a:prstGeom prst="flowChartAlternateProcess">
            <a:avLst/>
          </a:prstGeom>
          <a:gradFill flip="none" rotWithShape="1">
            <a:gsLst>
              <a:gs pos="19000">
                <a:schemeClr val="accent5">
                  <a:lumMod val="50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”Sebaik-baik hari ialah hari Jumaat. Padanya dijadikan Nabi Adam. Padanya dimasukkan baginda ke syurga dan padanya juga dikeluarkan daripada syurga, dan tidak berlaku Kiamat melainkan pada hari Jumaat.”</a:t>
            </a:r>
          </a:p>
          <a:p>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(Hadis riwayat Muslim)</a:t>
            </a:r>
          </a:p>
          <a:p>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0" y="0"/>
            <a:ext cx="9144000" cy="23622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Ketahuilah bahawa Allah telah menjadikan hari Jumaat sebagai penghulu segala hari yang dipenuhi dengan pelbagai kelebihan sepertimana sabda Rasulullah SAW yang bermaksud:</a:t>
            </a:r>
          </a:p>
        </p:txBody>
      </p:sp>
    </p:spTree>
    <p:extLst>
      <p:ext uri="{BB962C8B-B14F-4D97-AF65-F5344CB8AC3E}">
        <p14:creationId xmlns:p14="http://schemas.microsoft.com/office/powerpoint/2010/main" val="2743212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E9619CCB-3355-45FC-B8C5-E9D9830B1F55}"/>
              </a:ext>
            </a:extLst>
          </p:cNvPr>
          <p:cNvSpPr/>
          <p:nvPr/>
        </p:nvSpPr>
        <p:spPr>
          <a:xfrm>
            <a:off x="990600" y="152400"/>
            <a:ext cx="7315200" cy="762000"/>
          </a:xfrm>
          <a:prstGeom prst="homePlate">
            <a:avLst/>
          </a:prstGeom>
          <a:solidFill>
            <a:schemeClr val="accent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 bersempena dengan hari yang mulia ini</a:t>
            </a:r>
          </a:p>
        </p:txBody>
      </p:sp>
      <p:sp>
        <p:nvSpPr>
          <p:cNvPr id="8" name="Rectangle: Rounded Corners 8">
            <a:extLst>
              <a:ext uri="{FF2B5EF4-FFF2-40B4-BE49-F238E27FC236}">
                <a16:creationId xmlns:a16="http://schemas.microsoft.com/office/drawing/2014/main" xmlns="" id="{E9BF90BD-1D9C-4DE3-AF3D-E1DA7FE28E0C}"/>
              </a:ext>
            </a:extLst>
          </p:cNvPr>
          <p:cNvSpPr/>
          <p:nvPr/>
        </p:nvSpPr>
        <p:spPr>
          <a:xfrm>
            <a:off x="272716" y="1143000"/>
            <a:ext cx="8534400" cy="5486400"/>
          </a:xfrm>
          <a:prstGeom prst="flowChartAlternateProcess">
            <a:avLst/>
          </a:prstGeom>
          <a:solidFill>
            <a:schemeClr val="accent2">
              <a:lumMod val="75000"/>
            </a:schemeClr>
          </a:soli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marL="457200" indent="-457200">
              <a:buFont typeface="Arial" panose="020B0604020202020204" pitchFamily="34" charset="0"/>
              <a:buChar char="•"/>
            </a:pP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marL="457200" indent="-457200">
              <a:buFont typeface="Arial" panose="020B0604020202020204" pitchFamily="34" charset="0"/>
              <a:buChar char="•"/>
            </a:pP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marL="457200" indent="-457200">
              <a:buFont typeface="Arial" panose="020B0604020202020204" pitchFamily="34" charset="0"/>
              <a:buChar char="•"/>
            </a:pP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marL="457200" indent="-457200">
              <a:buFont typeface="Arial" panose="020B0604020202020204" pitchFamily="34" charset="0"/>
              <a:buChar char="•"/>
            </a:pP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sayugialah kita umat Islam mengambil peluang melakukan amal kebaikan seperti berniat iktikaf ketika berada dalam masjid</a:t>
            </a:r>
          </a:p>
          <a:p>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marL="457200" indent="-457200">
              <a:buFont typeface="Arial" panose="020B0604020202020204" pitchFamily="34" charset="0"/>
              <a:buChar char="•"/>
            </a:pP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Mengambil pengajaran daripada kandungan khutbah Jumaat, berzikir serta menunaikan solat Jumaat dengan tertib dan khusyuk. </a:t>
            </a:r>
          </a:p>
          <a:p>
            <a:pPr marL="457200" indent="-457200">
              <a:buFont typeface="Arial" panose="020B0604020202020204" pitchFamily="34" charset="0"/>
              <a:buChar char="•"/>
            </a:pP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marL="457200" indent="-457200">
              <a:buFont typeface="Arial" panose="020B0604020202020204" pitchFamily="34" charset="0"/>
              <a:buChar char="•"/>
            </a:pP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marL="457200" indent="-457200">
              <a:buFont typeface="Arial" panose="020B0604020202020204" pitchFamily="34" charset="0"/>
              <a:buChar char="•"/>
            </a:pP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52946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72716" y="1066800"/>
            <a:ext cx="8534400" cy="5029200"/>
          </a:xfrm>
          <a:prstGeom prst="flowChartAlternateProcess">
            <a:avLst/>
          </a:prstGeom>
          <a:solidFill>
            <a:schemeClr val="accent2">
              <a:lumMod val="75000"/>
            </a:schemeClr>
          </a:soli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marL="457200" indent="-457200">
              <a:buFont typeface="Arial" panose="020B0604020202020204" pitchFamily="34" charset="0"/>
              <a:buChar char="•"/>
            </a:pP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marL="457200" indent="-457200">
              <a:buFont typeface="Arial" panose="020B0604020202020204" pitchFamily="34" charset="0"/>
              <a:buChar char="•"/>
            </a:pP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marL="457200" indent="-457200">
              <a:buFont typeface="Arial" panose="020B0604020202020204" pitchFamily="34" charset="0"/>
              <a:buChar char="•"/>
            </a:pP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Janganlah melakukan perkara yang boleh mengganggu jemaah lain sepanjang berada di masjid, kerana perbuatan tersebut dilarang dalam Islam.</a:t>
            </a:r>
          </a:p>
          <a:p>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marL="457200" indent="-457200">
              <a:buFont typeface="Arial" panose="020B0604020202020204" pitchFamily="34" charset="0"/>
              <a:buChar char="•"/>
            </a:pP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marL="457200" indent="-457200">
              <a:buFont typeface="Arial" panose="020B0604020202020204" pitchFamily="34" charset="0"/>
              <a:buChar char="•"/>
            </a:pP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61643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1371600"/>
            <a:ext cx="8701030" cy="2308324"/>
          </a:xfrm>
          <a:prstGeom prst="rect">
            <a:avLst/>
          </a:prstGeom>
          <a:solidFill>
            <a:srgbClr val="002060">
              <a:alpha val="48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وَصَحْبِهِ أَجْمَعِيْنَ</a:t>
            </a:r>
          </a:p>
        </p:txBody>
      </p:sp>
      <p:sp>
        <p:nvSpPr>
          <p:cNvPr id="4" name="TextBox 3"/>
          <p:cNvSpPr txBox="1"/>
          <p:nvPr/>
        </p:nvSpPr>
        <p:spPr>
          <a:xfrm>
            <a:off x="214370" y="3956923"/>
            <a:ext cx="8701030" cy="2308324"/>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selawat</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dan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s-E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semua</a:t>
            </a:r>
            <a:r>
              <a:rPr lang="es-E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t>
            </a:r>
            <a:r>
              <a:rPr lang="es-E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ahabatnya</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370101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Perbaikilah hubungan  sesama kami dengan penuh kasih sayang.  Limpahkanlah dalam kehidupan keluarga kami ketenangan dan kebahagiaan, Semangat muafakat dalam kejiranan, Para remaja yang teguh iman, tinggi ilmu dan mulia akhlaknya.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Kami pohon kehadrat-Mu agar mantapkanlah pegangan kami menurut ajaran Ahli Sunnah Waljamaah dan jadikanlah kami sentiasa istiqamah dalam melaksanakan segala perintah-Mu. .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Perkukuhkan perpaduan umat Islam di negeri Terengganu. Jadikanlah negeri ini negeri yang aman, maju lagi diberkati. Bukakanlah pintu-pintu rezeki dari segala penjuru. Kurniakanlah kepada kami nikmat kesejahteraan yang berterusan. Jauhkanlah negeri kami ini daripada segala malapetaka, musibah dan apa jua kemurkaan-Mu.. </a:t>
            </a: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8000" r="-17000"/>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Khutbah</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Hari </a:t>
            </a: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12 Rabiul Akhir 1445H/ 27 Oktober2023</a:t>
            </a:r>
          </a:p>
        </p:txBody>
      </p:sp>
      <p:sp>
        <p:nvSpPr>
          <p:cNvPr id="5" name="Rectangle 4">
            <a:extLst>
              <a:ext uri="{FF2B5EF4-FFF2-40B4-BE49-F238E27FC236}">
                <a16:creationId xmlns:a16="http://schemas.microsoft.com/office/drawing/2014/main" xmlns="" id="{8CD769F6-A83E-13AC-E464-A617695A3981}"/>
              </a:ext>
            </a:extLst>
          </p:cNvPr>
          <p:cNvSpPr/>
          <p:nvPr/>
        </p:nvSpPr>
        <p:spPr>
          <a:xfrm>
            <a:off x="1104899" y="3200400"/>
            <a:ext cx="6934200" cy="1754326"/>
          </a:xfrm>
          <a:prstGeom prst="rect">
            <a:avLst/>
          </a:prstGeom>
        </p:spPr>
        <p:txBody>
          <a:bodyPr wrap="square">
            <a:spAutoFit/>
          </a:bodyPr>
          <a:lstStyle/>
          <a:p>
            <a:pPr algn="ctr"/>
            <a:r>
              <a:rPr lang="fi-FI"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MEMELIHARA DIRI DARI DOSA</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84589" y="3581400"/>
            <a:ext cx="8305800" cy="1670304"/>
          </a:xfrm>
          <a:prstGeom prst="roundRect">
            <a:avLst/>
          </a:prstGeom>
          <a:solidFill>
            <a:schemeClr val="accent6">
              <a:alpha val="52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Mudah leka dan alpa sehingga melakukan perbuatan-perbuatan yang melanggari hukum Allah SWT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1575258" y="738008"/>
            <a:ext cx="6075693" cy="1418804"/>
          </a:xfrm>
          <a:prstGeom prst="roundRect">
            <a:avLst/>
          </a:prstGeom>
          <a:solidFill>
            <a:schemeClr val="accent6"/>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Antara sifat manusia adalah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Chevron 8"/>
          <p:cNvSpPr/>
          <p:nvPr/>
        </p:nvSpPr>
        <p:spPr>
          <a:xfrm rot="5400000">
            <a:off x="3979876" y="2579194"/>
            <a:ext cx="738788" cy="3048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752600" y="762000"/>
            <a:ext cx="5334000" cy="914400"/>
          </a:xfrm>
          <a:prstGeom prst="frame">
            <a:avLst/>
          </a:prstGeom>
          <a:gradFill>
            <a:gsLst>
              <a:gs pos="90000">
                <a:schemeClr val="accent6">
                  <a:lumMod val="50000"/>
                </a:schemeClr>
              </a:gs>
              <a:gs pos="17000">
                <a:schemeClr val="accent6">
                  <a:lumMod val="75000"/>
                </a:schemeClr>
              </a:gs>
            </a:gsLst>
            <a:lin ang="5400000" scaled="1"/>
          </a:gradFill>
          <a:ln>
            <a:solidFill>
              <a:schemeClr val="bg2">
                <a:lumMod val="25000"/>
              </a:schemeClr>
            </a:solid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umat Islam</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304800" y="2231136"/>
            <a:ext cx="8229600" cy="3352800"/>
          </a:xfrm>
          <a:prstGeom prst="roundRect">
            <a:avLst/>
          </a:prstGeom>
          <a:gradFill>
            <a:gsLst>
              <a:gs pos="90000">
                <a:schemeClr val="accent6">
                  <a:lumMod val="50000"/>
                  <a:alpha val="47000"/>
                </a:schemeClr>
              </a:gs>
              <a:gs pos="17000">
                <a:schemeClr val="accent6">
                  <a:lumMod val="75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telah diajar dan dididik untuk sentiasa memelihara diri dan memantapkan iman supaya menjadi orang yang benar-benar bertaqwa dan mentaati perintah Allah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88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04800" y="990600"/>
            <a:ext cx="8534400" cy="5486400"/>
          </a:xfrm>
          <a:prstGeom prst="roundRect">
            <a:avLst/>
          </a:prstGeom>
          <a:solidFill>
            <a:schemeClr val="accent6">
              <a:alpha val="52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Allah telah menjelaskan melalui ayatnya dalam al-Quran berkaitan azab terhadap orang yang melakukan perbuatan dosa dan </a:t>
            </a:r>
            <a:r>
              <a:rPr lang="sv-SE"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maksiat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Malangnya, masih ada juga di antara kita yang terus melakukan perbuatan </a:t>
            </a:r>
            <a:r>
              <a:rPr lang="sv-SE"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mungkar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sv-SE"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maksiat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dengan </a:t>
            </a:r>
            <a:r>
              <a:rPr lang="sv-SE"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sengaja,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bahkan ada yang melakukannya secara terang-terangan.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538818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12420629</TotalTime>
  <Words>1538</Words>
  <Application>Microsoft Office PowerPoint</Application>
  <PresentationFormat>On-screen Show (4:3)</PresentationFormat>
  <Paragraphs>209</Paragraphs>
  <Slides>52</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52</vt:i4>
      </vt:variant>
    </vt:vector>
  </HeadingPairs>
  <TitlesOfParts>
    <vt:vector size="69"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1232</cp:revision>
  <dcterms:created xsi:type="dcterms:W3CDTF">2017-12-24T04:47:57Z</dcterms:created>
  <dcterms:modified xsi:type="dcterms:W3CDTF">2023-10-25T04:02:17Z</dcterms:modified>
</cp:coreProperties>
</file>